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3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5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2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4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3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2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8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2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8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1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1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8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F99A87B6-0764-47AD-BF24-B54A16F94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0E14B7-3770-407C-A359-030533E14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5BFEC0-D7AC-4F30-9697-1A7804BE7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47A7E9-69C2-466A-8E0A-1E82502C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7B64B2C-0074-40A5-AD7B-10234F367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EAC4AF-90F7-4D5B-9D52-8B5CC855B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772208-699E-460A-B31E-D49D3EFE3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99AB563-7EE7-4EB1-A6C7-E885E4774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A4ABF96-0400-4F13-B053-5AB9AB290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844" y="2986019"/>
            <a:ext cx="11244418" cy="2470796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36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GB" sz="36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36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the Precept Increase and Its Impact</a:t>
            </a:r>
            <a:br>
              <a:rPr lang="en-GB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Cathy Kennedy, Chief Executive Town Clerk</a:t>
            </a:r>
            <a:endParaRPr lang="en-US" sz="3200" dirty="0"/>
          </a:p>
        </p:txBody>
      </p:sp>
      <p:grpSp>
        <p:nvGrpSpPr>
          <p:cNvPr id="23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37192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EE8A2E90-75F0-4F59-AE03-FE737F410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291613E8-1172-4437-97E9-F15A2956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E1404A3-DA0A-451F-80F9-341A400102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D9F30DE-11BA-476B-B25D-CED39DBB6A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53755C4-9D54-4D38-856A-7D1D31BC4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2D176F7-5471-4C65-B496-F05544AF39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3541E62-142A-4078-8B35-723AF8B137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2037584-8C21-4B8F-9EC5-5F978F32E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18287BF-F368-4F91-A36C-A729B478EF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54A80ED-1507-4424-AE0D-E8B52DAC0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0CB73620-6ED6-2A68-B23E-AF3739FF64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06" y="187679"/>
            <a:ext cx="7511194" cy="285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567191-2D5D-E5CA-D1F2-F45FB3804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6C6B-F8DC-E439-365C-97BDDF48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of Living Consideration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B3087-BA52-1B0B-51B4-E4EEB5F2E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73770"/>
            <a:ext cx="9278911" cy="4168256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Town Council is aware of the </a:t>
            </a:r>
            <a:r>
              <a:rPr lang="en-GB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cost-of-living crisis</a:t>
            </a: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year, the precept increase is carefully considered to avoid undue financial pressure on residents.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GB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consultations</a:t>
            </a: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held to explain the necessity of the increase and gather feedback from the community.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57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B8603-9DA3-7D05-1B2B-9FDC34642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B530-BC3F-22C6-F985-ECA05F8F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95" y="179883"/>
            <a:ext cx="10889105" cy="1510806"/>
          </a:xfrm>
        </p:spPr>
        <p:txBody>
          <a:bodyPr>
            <a:normAutofit fontScale="90000"/>
          </a:bodyPr>
          <a:lstStyle/>
          <a:p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of the Precept Increase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61A0-DE5F-B2F7-0922-46D0826E3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73770"/>
            <a:ext cx="9278911" cy="4168256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 of old activities and the creation of new ones.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More Vibrant Town</a:t>
            </a:r>
            <a:endParaRPr lang="en-GB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events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fostered a sense of pride and belonging.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 over activities from community groups ensures their sustainability and consistent organisation.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Recognition of key calendar events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throughout the year.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Managed by the Community Engagement Officer, these events enhance the town’s cultural and social life.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194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67A23-44B2-32C4-19E0-A8D3D085D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1CE4-D939-C053-7877-0881EBEB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815974"/>
            <a:ext cx="10889105" cy="1510806"/>
          </a:xfrm>
        </p:spPr>
        <p:txBody>
          <a:bodyPr>
            <a:normAutofit fontScale="90000"/>
          </a:bodyPr>
          <a:lstStyle/>
          <a:p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Resident Engagement &amp; Public Consultations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EC164-FA18-C9D2-1CA0-1CEDE7B64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73770"/>
            <a:ext cx="9278911" cy="4168256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Transparency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Town Council conducts public consultations every year.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keep residents informed about the precept changes.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explain how their money is being used to benefit the town.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e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ngagement from residents, with many appreciating the council’s efforts to enhance the town’s vibrancy and services and more involvement in community working groups.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95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47734C-7712-7BA7-C6F4-BF5A6FF89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65208-83E0-6BDE-3D03-1702978D1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815974"/>
            <a:ext cx="10889105" cy="1510806"/>
          </a:xfrm>
        </p:spPr>
        <p:txBody>
          <a:bodyPr>
            <a:normAutofit fontScale="90000"/>
          </a:bodyPr>
          <a:lstStyle/>
          <a:p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Financial Breakdown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58063-A59A-6D90-FD31-74DEFAD11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73770"/>
            <a:ext cx="9278911" cy="4168256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spending areas</a:t>
            </a: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maintenance and restoration.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Staffing costs.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initiatives and events (Christmas parade, lights, May Day, Summer Baskets, Community Cinema).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grants and play equipment maintenance.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increase in precept has been distributed across these critical areas to ensure balanced and sustainable development.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42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EBEE5-F590-E68A-D434-84303C40C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C24F-D396-6032-553C-498166B8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815974"/>
            <a:ext cx="10889105" cy="1510806"/>
          </a:xfrm>
        </p:spPr>
        <p:txBody>
          <a:bodyPr>
            <a:normAutofit fontScale="90000"/>
          </a:bodyPr>
          <a:lstStyle/>
          <a:p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</a:t>
            </a:r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– Long-Term Gains for the Town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791B8-64E2-3918-DFE4-9C9242660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73770"/>
            <a:ext cx="9278911" cy="416825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message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increase in the precept has been necessary to address long-standing infrastructure needs, take on new responsibilities, and revitalise the town.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 forward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Continued engagement with residents will remain a priority.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council’s commitment to maintaining a vibrant, well-serviced town will continue to be the driving force behind future decisions.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974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C0E1E1-5B30-A965-A35E-153A4D74D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60483-622B-1BBD-0674-08AD33A1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815974"/>
            <a:ext cx="10889105" cy="4490544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Questions?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57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FDD3-6465-26BD-87FB-F006A1CF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Overview</a:t>
            </a:r>
            <a:endParaRPr lang="en-GB" sz="36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D8AE5-6407-3992-22CB-55F078283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Precept i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ncreased from £200,000 to £300,000 over three years.</a:t>
            </a:r>
            <a:b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context of precept changes.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areas of increased spending.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engagement and community benefits.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9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9A3B-C0C7-BA63-785D-817ED769F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Precept Increase – A Three-Year Overview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4B1E-7837-A79F-DE25-579F5F6B9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precept has risen by </a:t>
            </a: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£100,000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over three years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context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years pre-COVID with little or no increase.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 adjustments to fund growing responsibilities and community needs.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89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B8DE8-B6F7-1E04-EED1-51AB5DB4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Reasons for Increase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A2A2B-39ED-28E2-6531-6959347F2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Grade II Listed Building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Essential Roof repairs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Boiler and door Replacement</a:t>
            </a:r>
            <a:endParaRPr lang="en-GB" sz="2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GB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&amp; Safety – Lift, Water, Fire.</a:t>
            </a:r>
            <a:endParaRPr lang="en-GB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Maintenance and preservation of this historical building are costly but necessary for long-term sustainability.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35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DF0E7-1C99-1357-F0D1-647F1D8E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Reasons for Increase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3C51B-5E54-F579-DF2A-A3F619551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9759846" cy="448627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 the last four years, the Town Council has taken on </a:t>
            </a: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responsibilities</a:t>
            </a: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Summer hanging baskets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Enhancing the town’s appearance.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Christmas Parade &amp; Lights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Building festive community spirit.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Day: </a:t>
            </a: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Party in the Park: Music, stalls and entertainment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</a:t>
            </a:r>
            <a:r>
              <a:rPr lang="en-GB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gs Coronation </a:t>
            </a: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Parade and Party in the Park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Making: I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collaboration with the Vale Council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4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93DF28-D05D-2282-D165-31F47BC71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D587-1AE6-75A4-2A43-668000CA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Reasons for Increase 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D4DB0-839E-BCE5-D620-E2A50F251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9759846" cy="448627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Remembrance Sunday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Road Closure T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raffic </a:t>
            </a: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anagement</a:t>
            </a:r>
            <a:b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Mayors Civic Sunday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Road Closure Traffic Management</a:t>
            </a:r>
            <a:b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Town Hall Refurbishment: </a:t>
            </a: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Major project overseeing a five-year plan of action encompassing all aspects of town hall.</a:t>
            </a:r>
            <a:endParaRPr lang="en-GB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64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75C1-07E2-9EFC-DDB5-696DB6B9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Reasons for Increase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D9D0-F797-4402-8DCC-97888BC1F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73770"/>
            <a:ext cx="9278911" cy="4168256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grant funding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local community groups.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Encouraging active community engagement and support for grassroots initiatives.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Greater investment in local organisations strengthens community cohesion and support networks.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51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E3423-7960-D95B-DB6D-85702317C7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F2005-4276-E867-13A3-1DD4644DE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Reasons for Increase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1BFD-3A72-6B94-E5FE-9D8BDC1EF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73770"/>
            <a:ext cx="9278911" cy="4168256"/>
          </a:xfrm>
        </p:spPr>
        <p:txBody>
          <a:bodyPr>
            <a:normAutofit fontScale="3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1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Council has increased its staff to meet these growing responsibilities: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Previously: </a:t>
            </a:r>
            <a:r>
              <a:rPr lang="en-GB" sz="1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part-time staff</a:t>
            </a:r>
            <a:r>
              <a:rPr lang="en-GB" sz="1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Now: </a:t>
            </a:r>
            <a:r>
              <a:rPr lang="en-GB" sz="1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full-time staff and 2 part-time staff</a:t>
            </a:r>
            <a:r>
              <a:rPr lang="en-GB" sz="1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36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ED4489-501A-4CA5-A8CA-3A0B6A5B37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A836B-081E-C9A4-C7D4-B2349ADB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Reasons for Increase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C35F-C753-3000-53A6-74FAC6722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73770"/>
            <a:ext cx="9278911" cy="4168256"/>
          </a:xfrm>
        </p:spPr>
        <p:txBody>
          <a:bodyPr>
            <a:normAutofit fontScale="3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 of a Community Engagement Officer</a:t>
            </a:r>
            <a:r>
              <a:rPr lang="en-GB" sz="1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meaningful interactions between the council and residents, overseeing community events.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969508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7F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C598ADB51A8B47809EA1C10382B782" ma:contentTypeVersion="18" ma:contentTypeDescription="Create a new document." ma:contentTypeScope="" ma:versionID="1652ff2132c74765bcc5bc455d91fcc7">
  <xsd:schema xmlns:xsd="http://www.w3.org/2001/XMLSchema" xmlns:xs="http://www.w3.org/2001/XMLSchema" xmlns:p="http://schemas.microsoft.com/office/2006/metadata/properties" xmlns:ns2="6ce22835-bd66-4066-bc70-24c105ec2414" xmlns:ns3="fb7e9f2c-68a0-47ce-9582-1d2ab43b466f" targetNamespace="http://schemas.microsoft.com/office/2006/metadata/properties" ma:root="true" ma:fieldsID="9d867006089ce224b90c28130b92d203" ns2:_="" ns3:_="">
    <xsd:import namespace="6ce22835-bd66-4066-bc70-24c105ec2414"/>
    <xsd:import namespace="fb7e9f2c-68a0-47ce-9582-1d2ab43b46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e22835-bd66-4066-bc70-24c105ec24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12cdb14-df11-4d14-8402-07bbb67e1e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7e9f2c-68a0-47ce-9582-1d2ab43b466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bb00604-5b9d-492e-8a78-fc814646c240}" ma:internalName="TaxCatchAll" ma:showField="CatchAllData" ma:web="fb7e9f2c-68a0-47ce-9582-1d2ab43b46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A531F8-8B8E-4007-B852-4473FAC2D3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6487EE-40D9-4A4D-9506-3F16A2796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e22835-bd66-4066-bc70-24c105ec2414"/>
    <ds:schemaRef ds:uri="fb7e9f2c-68a0-47ce-9582-1d2ab43b46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687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Avenir Next LT Pro</vt:lpstr>
      <vt:lpstr>AvenirNext LT Pro Medium</vt:lpstr>
      <vt:lpstr>Calibri</vt:lpstr>
      <vt:lpstr>Courier New</vt:lpstr>
      <vt:lpstr>Rockwell</vt:lpstr>
      <vt:lpstr>Segoe UI</vt:lpstr>
      <vt:lpstr>Symbol</vt:lpstr>
      <vt:lpstr>Wingdings</vt:lpstr>
      <vt:lpstr>ExploreVTI</vt:lpstr>
      <vt:lpstr>   Understanding the Precept Increase and Its Impact  Cathy Kennedy, Chief Executive Town Clerk</vt:lpstr>
      <vt:lpstr>Presentation Overview</vt:lpstr>
      <vt:lpstr>The Precept Increase – A Three-Year Overview </vt:lpstr>
      <vt:lpstr>Key Reasons for Increase</vt:lpstr>
      <vt:lpstr>Key Reasons for Increase </vt:lpstr>
      <vt:lpstr> Key Reasons for Increase  </vt:lpstr>
      <vt:lpstr>Key Reasons for Increase </vt:lpstr>
      <vt:lpstr>Key Reasons for Increase </vt:lpstr>
      <vt:lpstr>Key Reasons for Increase </vt:lpstr>
      <vt:lpstr>Cost of Living Consideration </vt:lpstr>
      <vt:lpstr> Benefits of the Precept Increase </vt:lpstr>
      <vt:lpstr>  Resident Engagement &amp; Public Consultations   </vt:lpstr>
      <vt:lpstr>  The Financial Breakdown    </vt:lpstr>
      <vt:lpstr> Conclusio   Conclusion – Long-Term Gains for the Town     </vt:lpstr>
      <vt:lpstr>   Questions?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Cowbridge TC</dc:creator>
  <cp:lastModifiedBy>Vanessa Owens</cp:lastModifiedBy>
  <cp:revision>4</cp:revision>
  <dcterms:created xsi:type="dcterms:W3CDTF">2024-10-21T18:37:26Z</dcterms:created>
  <dcterms:modified xsi:type="dcterms:W3CDTF">2024-10-23T13:27:28Z</dcterms:modified>
</cp:coreProperties>
</file>