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3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5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27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48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39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2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8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2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684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12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15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8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F99A87B6-0764-47AD-BF24-B54A16F94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50E14B7-3770-407C-A359-030533E14B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F5BFEC0-D7AC-4F30-9697-1A7804BE7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47A7E9-69C2-466A-8E0A-1E82502C74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7B64B2C-0074-40A5-AD7B-10234F367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4EAC4AF-90F7-4D5B-9D52-8B5CC855B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C772208-699E-460A-B31E-D49D3EFE3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99AB563-7EE7-4EB1-A6C7-E885E4774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A4ABF96-0400-4F13-B053-5AB9AB2902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2844" y="2986019"/>
            <a:ext cx="11244418" cy="2470796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sz="36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GB" sz="36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GB" sz="36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36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Understanding the Precept Increase and Its Impact</a:t>
            </a:r>
            <a:br>
              <a:rPr lang="en-GB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Cathy Kennedy, Chief Executive Town Clerk</a:t>
            </a:r>
            <a:endParaRPr lang="en-US" sz="3200" dirty="0"/>
          </a:p>
        </p:txBody>
      </p:sp>
      <p:grpSp>
        <p:nvGrpSpPr>
          <p:cNvPr id="23" name="Cross">
            <a:extLst>
              <a:ext uri="{FF2B5EF4-FFF2-40B4-BE49-F238E27FC236}">
                <a16:creationId xmlns:a16="http://schemas.microsoft.com/office/drawing/2014/main" id="{5C0E6139-8A19-4905-87E2-E547D7B7F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37192" y="3369564"/>
            <a:ext cx="118872" cy="118872"/>
            <a:chOff x="1175347" y="3733800"/>
            <a:chExt cx="118872" cy="118872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C05FFBD-B86A-4BD3-A147-FA95CE03C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B69F8B1-78FB-4562-8A0D-8D2963675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7" name="Bottom Right">
            <a:extLst>
              <a:ext uri="{FF2B5EF4-FFF2-40B4-BE49-F238E27FC236}">
                <a16:creationId xmlns:a16="http://schemas.microsoft.com/office/drawing/2014/main" id="{EE8A2E90-75F0-4F59-AE03-FE737F410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28" name="Graphic 157">
              <a:extLst>
                <a:ext uri="{FF2B5EF4-FFF2-40B4-BE49-F238E27FC236}">
                  <a16:creationId xmlns:a16="http://schemas.microsoft.com/office/drawing/2014/main" id="{291613E8-1172-4437-97E9-F15A29564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CE1404A3-DA0A-451F-80F9-341A400102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6D9F30DE-11BA-476B-B25D-CED39DBB6A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253755C4-9D54-4D38-856A-7D1D31BC46F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2D176F7-5471-4C65-B496-F05544AF39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E3541E62-142A-4078-8B35-723AF8B137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B2037584-8C21-4B8F-9EC5-5F978F32ED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318287BF-F368-4F91-A36C-A729B478EF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54A80ED-1507-4424-AE0D-E8B52DAC01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0CB73620-6ED6-2A68-B23E-AF3739FF64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06" y="187679"/>
            <a:ext cx="7511194" cy="2856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567191-2D5D-E5CA-D1F2-F45FB3804A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C6C6B-F8DC-E439-365C-97BDDF486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of Living Consideration</a:t>
            </a: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B3087-BA52-1B0B-51B4-E4EEB5F2EB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1873770"/>
            <a:ext cx="9278911" cy="4168256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Town Council is aware of the </a:t>
            </a:r>
            <a:r>
              <a:rPr lang="en-GB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cost-of-living crisis</a:t>
            </a: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 year, the precept increase is carefully considered to avoid undue financial pressure on residents.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GB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consultations</a:t>
            </a: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held to explain the necessity of the increase and gather feedback from the community.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8573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FB8603-9DA3-7D05-1B2B-9FDC346420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0B530-BC3F-22C6-F985-ECA05F8F8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695" y="179883"/>
            <a:ext cx="10889105" cy="1510806"/>
          </a:xfrm>
        </p:spPr>
        <p:txBody>
          <a:bodyPr>
            <a:normAutofit fontScale="90000"/>
          </a:bodyPr>
          <a:lstStyle/>
          <a:p>
            <a:b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Benefits of the Precept Increase</a:t>
            </a: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961A0-DE5F-B2F7-0922-46D0826E3B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1873770"/>
            <a:ext cx="9278911" cy="4168256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Return of old activities and the creation of new ones.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More Vibrant Town</a:t>
            </a:r>
            <a:endParaRPr lang="en-GB" sz="24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events</a:t>
            </a: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have fostered a sense of pride and belonging.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Taking over activities from community groups ensures their sustainability and consistent organisation.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Recognition of key calendar events</a:t>
            </a: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throughout the year.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Managed by the Community Engagement Officer, these events enhance the town’s cultural and social life.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194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67A23-44B2-32C4-19E0-A8D3D085DB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E1CE4-D939-C053-7877-0881EBEB0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815974"/>
            <a:ext cx="10889105" cy="1510806"/>
          </a:xfrm>
        </p:spPr>
        <p:txBody>
          <a:bodyPr>
            <a:normAutofit fontScale="90000"/>
          </a:bodyPr>
          <a:lstStyle/>
          <a:p>
            <a:b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Resident Engagement &amp; Public Consultations</a:t>
            </a: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EC164-FA18-C9D2-1CA0-1CEDE7B646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1873770"/>
            <a:ext cx="9278911" cy="4168256"/>
          </a:xfrm>
        </p:spPr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Transparency</a:t>
            </a: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The Town Council conducts public consultations every year.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Why?</a:t>
            </a:r>
            <a:endParaRPr lang="en-GB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keep residents informed about the precept changes.</a:t>
            </a: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explain how their money is being used to benefit the town.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Outcome</a:t>
            </a: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Increased e</a:t>
            </a: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ngagement from residents, with many appreciating the council’s efforts to enhance the town’s vibrancy and services and more involvement in community working groups.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955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47734C-7712-7BA7-C6F4-BF5A6FF89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65208-83E0-6BDE-3D03-1702978D1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815974"/>
            <a:ext cx="10889105" cy="1510806"/>
          </a:xfrm>
        </p:spPr>
        <p:txBody>
          <a:bodyPr>
            <a:normAutofit fontScale="90000"/>
          </a:bodyPr>
          <a:lstStyle/>
          <a:p>
            <a:b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Financial Breakdown</a:t>
            </a: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58063-A59A-6D90-FD31-74DEFAD116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1873770"/>
            <a:ext cx="9278911" cy="4168256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Major spending areas</a:t>
            </a: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Building maintenance and restoration.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Staffing costs.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initiatives and events (Christmas parade, lights, May Day, Summer Baskets, Community Cinema).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grants and play equipment maintenance.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increase in precept has been distributed across these critical areas to ensure balanced and sustainable development.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429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4EBEE5-F590-E68A-D434-84303C40C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4C24F-D396-6032-553C-498166B88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815974"/>
            <a:ext cx="10889105" cy="1510806"/>
          </a:xfrm>
        </p:spPr>
        <p:txBody>
          <a:bodyPr>
            <a:normAutofit fontScale="90000"/>
          </a:bodyPr>
          <a:lstStyle/>
          <a:p>
            <a:b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</a:t>
            </a:r>
            <a:b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 – Long-Term Gains for the Town</a:t>
            </a: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791B8-64E2-3918-DFE4-9C9242660F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1873770"/>
            <a:ext cx="9278911" cy="4168256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message</a:t>
            </a: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increase in the precept has been necessary to address long-standing infrastructure needs, take on new responsibilities, and revitalise the town.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Looking forward</a:t>
            </a: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Continued engagement with residents will remain a priority.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council’s commitment to maintaining a vibrant, well-serviced town will continue to be the driving force behind future decisions.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974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C0E1E1-5B30-A965-A35E-153A4D74D9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60483-622B-1BBD-0674-08AD33A1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815974"/>
            <a:ext cx="10889105" cy="4490544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Questions?</a:t>
            </a: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575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CFDD3-6465-26BD-87FB-F006A1CFC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6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Presentation Overview</a:t>
            </a:r>
            <a:endParaRPr lang="en-GB" sz="36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D8AE5-6407-3992-22CB-55F078283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GB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Precept i</a:t>
            </a: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ncreased from £200,000 to £300,000 over three years.</a:t>
            </a:r>
            <a:b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Historical context of precept changes.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endParaRPr lang="en-GB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areas of increased spending.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endParaRPr lang="en-GB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engagement and community benefits.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93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69A3B-C0C7-BA63-785D-817ED769F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Precept Increase – A Three-Year Overview</a:t>
            </a: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E4B1E-7837-A79F-DE25-579F5F6B9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precept has risen by </a:t>
            </a:r>
            <a:r>
              <a:rPr lang="en-GB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£100,000</a:t>
            </a: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over three years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Historical context</a:t>
            </a:r>
            <a:r>
              <a:rPr lang="en-GB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Several years pre-COVID with little or no increase.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Necessary adjustments to fund growing responsibilities and community needs.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895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B8DE8-B6F7-1E04-EED1-51AB5DB41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Reasons for Increase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A2A2B-39ED-28E2-6531-6959347F2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GB" sz="2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Grade II Listed Building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en-GB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Essential Roof repairs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en-GB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Boiler and door Replacement</a:t>
            </a:r>
            <a:endParaRPr lang="en-GB" sz="28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en-GB" sz="2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Health &amp; Safety – Lift, Water, Fire.</a:t>
            </a:r>
            <a:endParaRPr lang="en-GB" sz="2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Impact</a:t>
            </a: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Maintenance and preservation of this historical building are costly but necessary for long-term sustainability.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353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DF0E7-1C99-1357-F0D1-647F1D8E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Reasons for Increase</a:t>
            </a: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3C51B-5E54-F579-DF2A-A3F6195519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9759846" cy="4486275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 the last four years, the Town Council has taken on </a:t>
            </a:r>
            <a:r>
              <a:rPr lang="en-GB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responsibilities</a:t>
            </a:r>
            <a:r>
              <a:rPr lang="en-GB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Summer hanging baskets</a:t>
            </a: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Enhancing the town’s appearance.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Christmas Parade &amp; Lights</a:t>
            </a: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Building festive community spirit.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 Day: </a:t>
            </a:r>
            <a:r>
              <a:rPr lang="en-GB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Party in the Park: Music, stalls and entertainment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</a:t>
            </a:r>
            <a:r>
              <a:rPr lang="en-GB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gs Coronation </a:t>
            </a:r>
            <a:r>
              <a:rPr lang="en-GB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Parade and Party in the Park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Place Making: I</a:t>
            </a: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collaboration with the Vale Council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45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93DF28-D05D-2282-D165-31F47BC713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9D587-1AE6-75A4-2A43-668000CAC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Reasons for Increase </a:t>
            </a: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D4DB0-839E-BCE5-D620-E2A50F251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9759846" cy="4486275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Remembrance Sunday</a:t>
            </a: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GB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Road Closure T</a:t>
            </a: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raffic </a:t>
            </a:r>
            <a:r>
              <a:rPr lang="en-GB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anagement</a:t>
            </a:r>
            <a:b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Mayors Civic Sunday</a:t>
            </a: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Road Closure Traffic Management</a:t>
            </a:r>
            <a:b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Town Hall Refurbishment: </a:t>
            </a:r>
            <a:r>
              <a:rPr lang="en-GB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Major project overseeing a five-year plan of action encompassing all aspects of town hall.</a:t>
            </a:r>
            <a:endParaRPr lang="en-GB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646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575C1-07E2-9EFC-DDB5-696DB6B9A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Reasons for Increase</a:t>
            </a: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CD9D0-F797-4402-8DCC-97888BC1F6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1873770"/>
            <a:ext cx="9278911" cy="4168256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Increased grant funding</a:t>
            </a: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local community groups.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Encouraging active community engagement and support for grassroots initiatives.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Impact</a:t>
            </a: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Greater investment in local organisations strengthens community cohesion and support networks.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512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E3423-7960-D95B-DB6D-85702317C7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F2005-4276-E867-13A3-1DD4644DE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Reasons for Increase</a:t>
            </a: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41BFD-3A72-6B94-E5FE-9D8BDC1EF9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1873770"/>
            <a:ext cx="9278911" cy="4168256"/>
          </a:xfrm>
        </p:spPr>
        <p:txBody>
          <a:bodyPr>
            <a:normAutofit fontScale="325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GB" sz="1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Council has increased its staff to meet these growing responsibilities: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1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Previously: </a:t>
            </a:r>
            <a:r>
              <a:rPr lang="en-GB" sz="1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part-time staff</a:t>
            </a:r>
            <a:r>
              <a:rPr lang="en-GB" sz="1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1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Now: </a:t>
            </a:r>
            <a:r>
              <a:rPr lang="en-GB" sz="1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full-time staff and 2 part-time staff</a:t>
            </a:r>
            <a:r>
              <a:rPr lang="en-GB" sz="1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3367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ED4489-501A-4CA5-A8CA-3A0B6A5B37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A836B-081E-C9A4-C7D4-B2349ADBD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Reasons for Increase</a:t>
            </a:r>
            <a:br>
              <a:rPr lang="en-GB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9C35F-C753-3000-53A6-74FAC67229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399" y="1873770"/>
            <a:ext cx="9278911" cy="4168256"/>
          </a:xfrm>
        </p:spPr>
        <p:txBody>
          <a:bodyPr>
            <a:normAutofit fontScale="3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Employment of a Community Engagement Officer</a:t>
            </a:r>
            <a:r>
              <a:rPr lang="en-GB" sz="1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Ensuring meaningful interactions between the council and residents, overseeing community events.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969508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LightSeedRightStep">
      <a:dk1>
        <a:srgbClr val="000000"/>
      </a:dk1>
      <a:lt1>
        <a:srgbClr val="FFFFFF"/>
      </a:lt1>
      <a:dk2>
        <a:srgbClr val="243141"/>
      </a:dk2>
      <a:lt2>
        <a:srgbClr val="E2E3E8"/>
      </a:lt2>
      <a:accent1>
        <a:srgbClr val="AAA180"/>
      </a:accent1>
      <a:accent2>
        <a:srgbClr val="9CA671"/>
      </a:accent2>
      <a:accent3>
        <a:srgbClr val="8FA87F"/>
      </a:accent3>
      <a:accent4>
        <a:srgbClr val="76AD78"/>
      </a:accent4>
      <a:accent5>
        <a:srgbClr val="81AB94"/>
      </a:accent5>
      <a:accent6>
        <a:srgbClr val="74AAA2"/>
      </a:accent6>
      <a:hlink>
        <a:srgbClr val="6978AE"/>
      </a:hlink>
      <a:folHlink>
        <a:srgbClr val="7F7F7F"/>
      </a:folHlink>
    </a:clrScheme>
    <a:fontScheme name="Custom 23">
      <a:majorFont>
        <a:latin typeface="Rockwell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C598ADB51A8B47809EA1C10382B782" ma:contentTypeVersion="18" ma:contentTypeDescription="Create a new document." ma:contentTypeScope="" ma:versionID="1652ff2132c74765bcc5bc455d91fcc7">
  <xsd:schema xmlns:xsd="http://www.w3.org/2001/XMLSchema" xmlns:xs="http://www.w3.org/2001/XMLSchema" xmlns:p="http://schemas.microsoft.com/office/2006/metadata/properties" xmlns:ns2="6ce22835-bd66-4066-bc70-24c105ec2414" xmlns:ns3="fb7e9f2c-68a0-47ce-9582-1d2ab43b466f" targetNamespace="http://schemas.microsoft.com/office/2006/metadata/properties" ma:root="true" ma:fieldsID="9d867006089ce224b90c28130b92d203" ns2:_="" ns3:_="">
    <xsd:import namespace="6ce22835-bd66-4066-bc70-24c105ec2414"/>
    <xsd:import namespace="fb7e9f2c-68a0-47ce-9582-1d2ab43b46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e22835-bd66-4066-bc70-24c105ec24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12cdb14-df11-4d14-8402-07bbb67e1e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7e9f2c-68a0-47ce-9582-1d2ab43b466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bb00604-5b9d-492e-8a78-fc814646c240}" ma:internalName="TaxCatchAll" ma:showField="CatchAllData" ma:web="fb7e9f2c-68a0-47ce-9582-1d2ab43b46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A531F8-8B8E-4007-B852-4473FAC2D3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6487EE-40D9-4A4D-9506-3F16A2796C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e22835-bd66-4066-bc70-24c105ec2414"/>
    <ds:schemaRef ds:uri="fb7e9f2c-68a0-47ce-9582-1d2ab43b46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687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Avenir Next LT Pro</vt:lpstr>
      <vt:lpstr>AvenirNext LT Pro Medium</vt:lpstr>
      <vt:lpstr>Calibri</vt:lpstr>
      <vt:lpstr>Courier New</vt:lpstr>
      <vt:lpstr>Rockwell</vt:lpstr>
      <vt:lpstr>Segoe UI</vt:lpstr>
      <vt:lpstr>Symbol</vt:lpstr>
      <vt:lpstr>Wingdings</vt:lpstr>
      <vt:lpstr>ExploreVTI</vt:lpstr>
      <vt:lpstr>   Understanding the Precept Increase and Its Impact  Cathy Kennedy, Chief Executive Town Clerk</vt:lpstr>
      <vt:lpstr>Presentation Overview</vt:lpstr>
      <vt:lpstr>The Precept Increase – A Three-Year Overview </vt:lpstr>
      <vt:lpstr>Key Reasons for Increase</vt:lpstr>
      <vt:lpstr>Key Reasons for Increase </vt:lpstr>
      <vt:lpstr> Key Reasons for Increase  </vt:lpstr>
      <vt:lpstr>Key Reasons for Increase </vt:lpstr>
      <vt:lpstr>Key Reasons for Increase </vt:lpstr>
      <vt:lpstr>Key Reasons for Increase </vt:lpstr>
      <vt:lpstr>Cost of Living Consideration </vt:lpstr>
      <vt:lpstr> Benefits of the Precept Increase </vt:lpstr>
      <vt:lpstr>  Resident Engagement &amp; Public Consultations   </vt:lpstr>
      <vt:lpstr>  The Financial Breakdown    </vt:lpstr>
      <vt:lpstr> Conclusio   Conclusion – Long-Term Gains for the Town     </vt:lpstr>
      <vt:lpstr>   Questions?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Cowbridge TC</dc:creator>
  <cp:lastModifiedBy>Vanessa Owens</cp:lastModifiedBy>
  <cp:revision>4</cp:revision>
  <dcterms:created xsi:type="dcterms:W3CDTF">2024-10-21T18:37:26Z</dcterms:created>
  <dcterms:modified xsi:type="dcterms:W3CDTF">2024-10-23T13:27:28Z</dcterms:modified>
</cp:coreProperties>
</file>