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AE5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45 Book" panose="020B0503020000020003" pitchFamily="34" charset="0"/>
                <a:ea typeface="+mn-ea"/>
                <a:cs typeface="+mn-cs"/>
              </a:defRPr>
            </a:pPr>
            <a:r>
              <a:rPr lang="en-GB" sz="1800" b="1"/>
              <a:t>Budget &amp; Precept Growth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venir LT 45 Book" panose="020B0503020000020003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Precept</c:v>
                </c:pt>
              </c:strCache>
            </c:strRef>
          </c:tx>
          <c:spPr>
            <a:solidFill>
              <a:srgbClr val="C5CAE5"/>
            </a:solidFill>
            <a:ln>
              <a:noFill/>
            </a:ln>
            <a:effectLst/>
          </c:spPr>
          <c:invertIfNegative val="0"/>
          <c:cat>
            <c:strRef>
              <c:f>Sheet1!$A$29:$A$39</c:f>
              <c:strCache>
                <c:ptCount val="11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  <c:pt idx="5">
                  <c:v>2019-2020</c:v>
                </c:pt>
                <c:pt idx="6">
                  <c:v>2020-2021</c:v>
                </c:pt>
                <c:pt idx="7">
                  <c:v>2021-2022</c:v>
                </c:pt>
                <c:pt idx="8">
                  <c:v>2022-2023</c:v>
                </c:pt>
                <c:pt idx="9">
                  <c:v>2023-2024</c:v>
                </c:pt>
                <c:pt idx="10">
                  <c:v>2024-2025</c:v>
                </c:pt>
              </c:strCache>
            </c:strRef>
          </c:cat>
          <c:val>
            <c:numRef>
              <c:f>Sheet1!$B$29:$B$39</c:f>
              <c:numCache>
                <c:formatCode>"£"#,##0_);[Red]\("£"#,##0\)</c:formatCode>
                <c:ptCount val="11"/>
                <c:pt idx="0">
                  <c:v>90000</c:v>
                </c:pt>
                <c:pt idx="1">
                  <c:v>90000</c:v>
                </c:pt>
                <c:pt idx="2">
                  <c:v>94500</c:v>
                </c:pt>
                <c:pt idx="3">
                  <c:v>99155.25</c:v>
                </c:pt>
                <c:pt idx="4">
                  <c:v>112916.23</c:v>
                </c:pt>
                <c:pt idx="5">
                  <c:v>234000</c:v>
                </c:pt>
                <c:pt idx="6">
                  <c:v>240041.52</c:v>
                </c:pt>
                <c:pt idx="7">
                  <c:v>190000</c:v>
                </c:pt>
                <c:pt idx="8">
                  <c:v>289000</c:v>
                </c:pt>
                <c:pt idx="9">
                  <c:v>289000</c:v>
                </c:pt>
                <c:pt idx="10">
                  <c:v>381131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25-4A28-91EE-5062DFF8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720034288"/>
        <c:axId val="720035272"/>
      </c:barChart>
      <c:lineChart>
        <c:grouping val="standard"/>
        <c:varyColors val="0"/>
        <c:ser>
          <c:idx val="1"/>
          <c:order val="1"/>
          <c:tx>
            <c:strRef>
              <c:f>Sheet1!$C$28</c:f>
              <c:strCache>
                <c:ptCount val="1"/>
                <c:pt idx="0">
                  <c:v>Budget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Sheet1!$A$29:$A$39</c:f>
              <c:strCache>
                <c:ptCount val="11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  <c:pt idx="5">
                  <c:v>2019-2020</c:v>
                </c:pt>
                <c:pt idx="6">
                  <c:v>2020-2021</c:v>
                </c:pt>
                <c:pt idx="7">
                  <c:v>2021-2022</c:v>
                </c:pt>
                <c:pt idx="8">
                  <c:v>2022-2023</c:v>
                </c:pt>
                <c:pt idx="9">
                  <c:v>2023-2024</c:v>
                </c:pt>
                <c:pt idx="10">
                  <c:v>2024-2025</c:v>
                </c:pt>
              </c:strCache>
            </c:strRef>
          </c:cat>
          <c:val>
            <c:numRef>
              <c:f>Sheet1!$C$29:$C$39</c:f>
              <c:numCache>
                <c:formatCode>"£"#,##0_);[Red]\("£"#,##0\)</c:formatCode>
                <c:ptCount val="11"/>
                <c:pt idx="0">
                  <c:v>92000</c:v>
                </c:pt>
                <c:pt idx="1">
                  <c:v>91064</c:v>
                </c:pt>
                <c:pt idx="2">
                  <c:v>103500</c:v>
                </c:pt>
                <c:pt idx="3">
                  <c:v>99155.25</c:v>
                </c:pt>
                <c:pt idx="4">
                  <c:v>112916.23</c:v>
                </c:pt>
                <c:pt idx="5">
                  <c:v>234000</c:v>
                </c:pt>
                <c:pt idx="6">
                  <c:v>240041.52</c:v>
                </c:pt>
                <c:pt idx="7">
                  <c:v>260000</c:v>
                </c:pt>
                <c:pt idx="8">
                  <c:v>339533.66</c:v>
                </c:pt>
                <c:pt idx="9">
                  <c:v>376451</c:v>
                </c:pt>
                <c:pt idx="10">
                  <c:v>431131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25-4A28-91EE-5062DFF8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0034288"/>
        <c:axId val="720035272"/>
      </c:lineChart>
      <c:catAx>
        <c:axId val="72003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45 Book" panose="020B0503020000020003" pitchFamily="34" charset="0"/>
                <a:ea typeface="+mn-ea"/>
                <a:cs typeface="+mn-cs"/>
              </a:defRPr>
            </a:pPr>
            <a:endParaRPr lang="en-US"/>
          </a:p>
        </c:txPr>
        <c:crossAx val="720035272"/>
        <c:crosses val="autoZero"/>
        <c:auto val="1"/>
        <c:lblAlgn val="ctr"/>
        <c:lblOffset val="100"/>
        <c:noMultiLvlLbl val="0"/>
      </c:catAx>
      <c:valAx>
        <c:axId val="720035272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_);[Red]\(&quot;£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45 Book" panose="020B0503020000020003" pitchFamily="34" charset="0"/>
                <a:ea typeface="+mn-ea"/>
                <a:cs typeface="+mn-cs"/>
              </a:defRPr>
            </a:pPr>
            <a:endParaRPr lang="en-US"/>
          </a:p>
        </c:txPr>
        <c:crossAx val="7200342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T 45 Book" panose="020B0503020000020003" pitchFamily="34" charset="0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venir LT 45 Book" panose="020B05030200000200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Avenir LT 45 Book" panose="020B05030200000200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54AC8-6FD7-423B-A08E-27909ED5F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35905-01E3-41E5-A621-4F0089E3B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0DCAC-76B6-4062-999B-30CDDD97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EF219-9BC8-4F43-A085-2F75FBB7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C7D8-78FB-4085-9A48-8F57EC1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4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9741-8A79-4ED8-AB87-2B6F2AFCF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AC4E9-9DA1-4B2B-A60B-C93D0C6DD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2962-4FE3-4CB8-805D-A8D6C5D2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1997A-0F08-4FED-9D15-A61C3829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14153-70ED-4841-A20D-8569EE70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36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2D7AF-919F-45CF-8561-2DB393D9E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D5E52-67B1-499F-B02E-FF0FCB097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246A1-C58D-420C-BD7D-1A9A0A6C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493C2-5552-4975-9B75-AA4F02EFB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BB7BD-BB41-467D-897C-0732B9A7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7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0BEB-AF07-4A2D-9C92-53D1DE9D6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EF815-4989-42F9-8BC0-1ADEB0FF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AA80B-EF53-455D-8925-C2C2D175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1D681-72D5-4A61-BE67-C0440C9D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BFA7-719B-40E6-A0F1-F5C4389A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CB531-B26D-444C-9BE9-EABE2A728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C8826-102F-46B6-BC69-430B9787F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F244D-8E53-4F90-A24D-FE07395F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74ED8-CD99-44AF-93BA-59FBA533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05F09-01F5-44E5-800A-E7A4D647F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42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96EFD-837D-4486-A8B0-486A49B0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4765-799A-4CC2-AB37-134DE8DE4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208C6-0BB8-453E-83B4-2CF262CDF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5DB12-0969-46F0-9C8B-DD5FF437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C34D3-DC2E-4237-915E-6A2A2EBB2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8D118-0263-4CD8-99B2-922DA3B7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3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0CFB-2F38-4A69-B0AC-2180741F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5DABC-DC18-4A45-B6AC-EE7FC66FE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FCA39-5928-40E2-9D7E-0279C2EC5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FCC5A-39EC-47D5-B34D-0C680E6CA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53DAD-0BEC-4096-8770-3B7A5ADF3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7FE08C-B236-4E43-8205-92BA8838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3B0F7B-C90A-43D2-B715-B1A991A3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13AEB-4681-43CE-A01E-28DD8DD8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2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43DE-F46B-46EA-AB28-59BF980C7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50702-AFA8-42C0-886F-9B4F92CE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5ACB9-C82D-46D8-B785-48C181E1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DD809-7523-4416-9BB3-098A15BE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5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B26CF-2B41-4C8F-AA85-BB655EA3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CAD56-A984-41EC-AC71-79906996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40919-2390-4861-A1F4-BF45A4C5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26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151F-2E3F-477B-A078-CB29174D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46D17-2F17-492A-90E9-DC53AB9E1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FD12A-A5E3-4FDA-99D7-B688F8293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41903-CCBC-4A5C-930A-F06F0278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68A18-A5CC-4C20-BCCE-DECBA000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D59F2-6152-4CDE-9B68-945C33F2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61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AF87-9513-4153-8612-C04F5EB09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3204F5-68A8-4C42-AE47-381DECB2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5E944-0FF6-4E24-88DD-FE826DC80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D9FAE-B3E8-4E42-AE7C-56F268F6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85ACE-15EA-4136-A76F-6BFDEB76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44564-869D-48E7-8409-1183E9F8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11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ADD17C-F3A0-4AC0-B530-A50805E88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EC5B9-1203-4016-8D92-84648A169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A1480-4566-414D-ABD3-2BCB92D25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E5AA-0693-4AF9-9CA8-5CB14853590D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68FA0-C531-4071-927A-ED38C4ABC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D2CDF-7790-4196-B87C-74EF23E3B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AD6FC-B756-47BE-885C-C70F2E6F7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4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97F4247-27A8-4D1B-9993-10849B7C7F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806268"/>
              </p:ext>
            </p:extLst>
          </p:nvPr>
        </p:nvGraphicFramePr>
        <p:xfrm>
          <a:off x="495300" y="177800"/>
          <a:ext cx="11010900" cy="650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212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F4869C3-1C60-4CB5-9460-2D8FC1C1C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83722"/>
              </p:ext>
            </p:extLst>
          </p:nvPr>
        </p:nvGraphicFramePr>
        <p:xfrm>
          <a:off x="1286934" y="634999"/>
          <a:ext cx="4876799" cy="4284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8369">
                  <a:extLst>
                    <a:ext uri="{9D8B030D-6E8A-4147-A177-3AD203B41FA5}">
                      <a16:colId xmlns:a16="http://schemas.microsoft.com/office/drawing/2014/main" val="851287134"/>
                    </a:ext>
                  </a:extLst>
                </a:gridCol>
                <a:gridCol w="1679215">
                  <a:extLst>
                    <a:ext uri="{9D8B030D-6E8A-4147-A177-3AD203B41FA5}">
                      <a16:colId xmlns:a16="http://schemas.microsoft.com/office/drawing/2014/main" val="657522682"/>
                    </a:ext>
                  </a:extLst>
                </a:gridCol>
                <a:gridCol w="1679215">
                  <a:extLst>
                    <a:ext uri="{9D8B030D-6E8A-4147-A177-3AD203B41FA5}">
                      <a16:colId xmlns:a16="http://schemas.microsoft.com/office/drawing/2014/main" val="1745995567"/>
                    </a:ext>
                  </a:extLst>
                </a:gridCol>
              </a:tblGrid>
              <a:tr h="35701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Year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5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>
                          <a:effectLst/>
                          <a:latin typeface="Avenir LT 45 Book" panose="020B0503020000020003" pitchFamily="34" charset="0"/>
                        </a:rPr>
                        <a:t>Precept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5CA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Budget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5C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280576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2014-2015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£90,000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£92,000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023999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2015-2016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£90,000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£91,064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176051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2016-2017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£94,500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£103,500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6855561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2017-2018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£99,155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£99,155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5535411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2018-2019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£112,916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£112,916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974282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2019-2020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£234,000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£234,000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3543634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2020-2021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£240,042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£240,042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3248628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2021-2022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£190,000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£260,000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279930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2022-2023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£289,000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£339,534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103046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2023-2024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  <a:latin typeface="Avenir LT 45 Book" panose="020B0503020000020003" pitchFamily="34" charset="0"/>
                        </a:rPr>
                        <a:t>£289,000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£376,451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6043169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  <a:latin typeface="Avenir LT 45 Book" panose="020B0503020000020003" pitchFamily="34" charset="0"/>
                        </a:rPr>
                        <a:t>2024-2025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£381,131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Avenir LT 45 Book" panose="020B0503020000020003" pitchFamily="34" charset="0"/>
                        </a:rPr>
                        <a:t>£431,131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LT 45 Book" panose="020B05030200000200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593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C598ADB51A8B47809EA1C10382B782" ma:contentTypeVersion="18" ma:contentTypeDescription="Create a new document." ma:contentTypeScope="" ma:versionID="1652ff2132c74765bcc5bc455d91fcc7">
  <xsd:schema xmlns:xsd="http://www.w3.org/2001/XMLSchema" xmlns:xs="http://www.w3.org/2001/XMLSchema" xmlns:p="http://schemas.microsoft.com/office/2006/metadata/properties" xmlns:ns2="6ce22835-bd66-4066-bc70-24c105ec2414" xmlns:ns3="fb7e9f2c-68a0-47ce-9582-1d2ab43b466f" targetNamespace="http://schemas.microsoft.com/office/2006/metadata/properties" ma:root="true" ma:fieldsID="9d867006089ce224b90c28130b92d203" ns2:_="" ns3:_="">
    <xsd:import namespace="6ce22835-bd66-4066-bc70-24c105ec2414"/>
    <xsd:import namespace="fb7e9f2c-68a0-47ce-9582-1d2ab43b46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22835-bd66-4066-bc70-24c105ec2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12cdb14-df11-4d14-8402-07bbb67e1e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7e9f2c-68a0-47ce-9582-1d2ab43b466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bb00604-5b9d-492e-8a78-fc814646c240}" ma:internalName="TaxCatchAll" ma:showField="CatchAllData" ma:web="fb7e9f2c-68a0-47ce-9582-1d2ab43b46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e22835-bd66-4066-bc70-24c105ec2414">
      <Terms xmlns="http://schemas.microsoft.com/office/infopath/2007/PartnerControls"/>
    </lcf76f155ced4ddcb4097134ff3c332f>
    <TaxCatchAll xmlns="fb7e9f2c-68a0-47ce-9582-1d2ab43b466f" xsi:nil="true"/>
  </documentManagement>
</p:properties>
</file>

<file path=customXml/itemProps1.xml><?xml version="1.0" encoding="utf-8"?>
<ds:datastoreItem xmlns:ds="http://schemas.openxmlformats.org/officeDocument/2006/customXml" ds:itemID="{73A0D1ED-544B-42AA-ACAF-FBB2EA4A704B}"/>
</file>

<file path=customXml/itemProps2.xml><?xml version="1.0" encoding="utf-8"?>
<ds:datastoreItem xmlns:ds="http://schemas.openxmlformats.org/officeDocument/2006/customXml" ds:itemID="{ED9E8391-1584-4023-8FB4-7A86C14F247C}"/>
</file>

<file path=customXml/itemProps3.xml><?xml version="1.0" encoding="utf-8"?>
<ds:datastoreItem xmlns:ds="http://schemas.openxmlformats.org/officeDocument/2006/customXml" ds:itemID="{8B18A15C-84DC-4558-A3D1-FA5036546EE4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LT 45 Book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ALCC Deputy</dc:creator>
  <cp:lastModifiedBy>ALCC Deputy</cp:lastModifiedBy>
  <cp:revision>2</cp:revision>
  <dcterms:created xsi:type="dcterms:W3CDTF">2024-10-11T16:19:13Z</dcterms:created>
  <dcterms:modified xsi:type="dcterms:W3CDTF">2024-10-11T16:26:34Z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0x01010086C598ADB51A8B47809EA1C10382B782</vt:lpwstr>
  </property>
</Properties>
</file>