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CAE5"/>
    <a:srgbClr val="E9EB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venir LT 45 Book" panose="020B0503020000020003" pitchFamily="34" charset="0"/>
                <a:ea typeface="+mn-ea"/>
                <a:cs typeface="+mn-cs"/>
              </a:defRPr>
            </a:pPr>
            <a:r>
              <a:rPr lang="en-GB" sz="1800" b="1"/>
              <a:t>Budget &amp; Precept Growth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venir LT 45 Book" panose="020B0503020000020003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Sheet1!$B$28</c:f>
              <c:strCache>
                <c:ptCount val="1"/>
                <c:pt idx="0">
                  <c:v>Precept</c:v>
                </c:pt>
              </c:strCache>
            </c:strRef>
          </c:tx>
          <c:spPr>
            <a:solidFill>
              <a:srgbClr val="C5CAE5"/>
            </a:solidFill>
            <a:ln>
              <a:noFill/>
            </a:ln>
            <a:effectLst/>
          </c:spPr>
          <c:invertIfNegative val="0"/>
          <c:cat>
            <c:strRef>
              <c:f>Sheet1!$A$29:$A$39</c:f>
              <c:strCache>
                <c:ptCount val="11"/>
                <c:pt idx="0">
                  <c:v>2014-2015</c:v>
                </c:pt>
                <c:pt idx="1">
                  <c:v>2015-2016</c:v>
                </c:pt>
                <c:pt idx="2">
                  <c:v>2016-2017</c:v>
                </c:pt>
                <c:pt idx="3">
                  <c:v>2017-2018</c:v>
                </c:pt>
                <c:pt idx="4">
                  <c:v>2018-2019</c:v>
                </c:pt>
                <c:pt idx="5">
                  <c:v>2019-2020</c:v>
                </c:pt>
                <c:pt idx="6">
                  <c:v>2020-2021</c:v>
                </c:pt>
                <c:pt idx="7">
                  <c:v>2021-2022</c:v>
                </c:pt>
                <c:pt idx="8">
                  <c:v>2022-2023</c:v>
                </c:pt>
                <c:pt idx="9">
                  <c:v>2023-2024</c:v>
                </c:pt>
                <c:pt idx="10">
                  <c:v>2024-2025</c:v>
                </c:pt>
              </c:strCache>
            </c:strRef>
          </c:cat>
          <c:val>
            <c:numRef>
              <c:f>Sheet1!$B$29:$B$39</c:f>
              <c:numCache>
                <c:formatCode>"£"#,##0_);[Red]\("£"#,##0\)</c:formatCode>
                <c:ptCount val="11"/>
                <c:pt idx="0">
                  <c:v>90000</c:v>
                </c:pt>
                <c:pt idx="1">
                  <c:v>90000</c:v>
                </c:pt>
                <c:pt idx="2">
                  <c:v>94500</c:v>
                </c:pt>
                <c:pt idx="3">
                  <c:v>99155.25</c:v>
                </c:pt>
                <c:pt idx="4">
                  <c:v>112916.23</c:v>
                </c:pt>
                <c:pt idx="5">
                  <c:v>234000</c:v>
                </c:pt>
                <c:pt idx="6">
                  <c:v>240041.52</c:v>
                </c:pt>
                <c:pt idx="7">
                  <c:v>190000</c:v>
                </c:pt>
                <c:pt idx="8">
                  <c:v>289000</c:v>
                </c:pt>
                <c:pt idx="9">
                  <c:v>289000</c:v>
                </c:pt>
                <c:pt idx="10">
                  <c:v>381131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25-4A28-91EE-5062DFF87F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4"/>
        <c:axId val="720034288"/>
        <c:axId val="720035272"/>
      </c:barChart>
      <c:lineChart>
        <c:grouping val="standard"/>
        <c:varyColors val="0"/>
        <c:ser>
          <c:idx val="1"/>
          <c:order val="1"/>
          <c:tx>
            <c:strRef>
              <c:f>Sheet1!$C$28</c:f>
              <c:strCache>
                <c:ptCount val="1"/>
                <c:pt idx="0">
                  <c:v>Budget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Sheet1!$A$29:$A$39</c:f>
              <c:strCache>
                <c:ptCount val="11"/>
                <c:pt idx="0">
                  <c:v>2014-2015</c:v>
                </c:pt>
                <c:pt idx="1">
                  <c:v>2015-2016</c:v>
                </c:pt>
                <c:pt idx="2">
                  <c:v>2016-2017</c:v>
                </c:pt>
                <c:pt idx="3">
                  <c:v>2017-2018</c:v>
                </c:pt>
                <c:pt idx="4">
                  <c:v>2018-2019</c:v>
                </c:pt>
                <c:pt idx="5">
                  <c:v>2019-2020</c:v>
                </c:pt>
                <c:pt idx="6">
                  <c:v>2020-2021</c:v>
                </c:pt>
                <c:pt idx="7">
                  <c:v>2021-2022</c:v>
                </c:pt>
                <c:pt idx="8">
                  <c:v>2022-2023</c:v>
                </c:pt>
                <c:pt idx="9">
                  <c:v>2023-2024</c:v>
                </c:pt>
                <c:pt idx="10">
                  <c:v>2024-2025</c:v>
                </c:pt>
              </c:strCache>
            </c:strRef>
          </c:cat>
          <c:val>
            <c:numRef>
              <c:f>Sheet1!$C$29:$C$39</c:f>
              <c:numCache>
                <c:formatCode>"£"#,##0_);[Red]\("£"#,##0\)</c:formatCode>
                <c:ptCount val="11"/>
                <c:pt idx="0">
                  <c:v>92000</c:v>
                </c:pt>
                <c:pt idx="1">
                  <c:v>91064</c:v>
                </c:pt>
                <c:pt idx="2">
                  <c:v>103500</c:v>
                </c:pt>
                <c:pt idx="3">
                  <c:v>99155.25</c:v>
                </c:pt>
                <c:pt idx="4">
                  <c:v>112916.23</c:v>
                </c:pt>
                <c:pt idx="5">
                  <c:v>234000</c:v>
                </c:pt>
                <c:pt idx="6">
                  <c:v>240041.52</c:v>
                </c:pt>
                <c:pt idx="7">
                  <c:v>260000</c:v>
                </c:pt>
                <c:pt idx="8">
                  <c:v>339533.66</c:v>
                </c:pt>
                <c:pt idx="9">
                  <c:v>376451</c:v>
                </c:pt>
                <c:pt idx="10">
                  <c:v>431131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D25-4A28-91EE-5062DFF87F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20034288"/>
        <c:axId val="720035272"/>
      </c:lineChart>
      <c:catAx>
        <c:axId val="720034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venir LT 45 Book" panose="020B0503020000020003" pitchFamily="34" charset="0"/>
                <a:ea typeface="+mn-ea"/>
                <a:cs typeface="+mn-cs"/>
              </a:defRPr>
            </a:pPr>
            <a:endParaRPr lang="en-US"/>
          </a:p>
        </c:txPr>
        <c:crossAx val="720035272"/>
        <c:crosses val="autoZero"/>
        <c:auto val="1"/>
        <c:lblAlgn val="ctr"/>
        <c:lblOffset val="100"/>
        <c:noMultiLvlLbl val="0"/>
      </c:catAx>
      <c:valAx>
        <c:axId val="720035272"/>
        <c:scaling>
          <c:orientation val="minMax"/>
          <c:max val="45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£&quot;#,##0_);[Red]\(&quot;£&quot;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venir LT 45 Book" panose="020B0503020000020003" pitchFamily="34" charset="0"/>
                <a:ea typeface="+mn-ea"/>
                <a:cs typeface="+mn-cs"/>
              </a:defRPr>
            </a:pPr>
            <a:endParaRPr lang="en-US"/>
          </a:p>
        </c:txPr>
        <c:crossAx val="72003428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venir LT 45 Book" panose="020B0503020000020003" pitchFamily="34" charset="0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venir LT 45 Book" panose="020B0503020000020003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>
          <a:latin typeface="Avenir LT 45 Book" panose="020B0503020000020003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54AC8-6FD7-423B-A08E-27909ED5F8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A35905-01E3-41E5-A621-4F0089E3B2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0DCAC-76B6-4062-999B-30CDDD97D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2E5AA-0693-4AF9-9CA8-5CB14853590D}" type="datetimeFigureOut">
              <a:rPr lang="en-GB" smtClean="0"/>
              <a:t>11/10/2024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6EF219-9BC8-4F43-A085-2F75FBB72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ECC7D8-78FB-4085-9A48-8F57EC199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AD6FC-B756-47BE-885C-C70F2E6F76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3140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99741-8A79-4ED8-AB87-2B6F2AFCF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1AC4E9-9DA1-4B2B-A60B-C93D0C6DD4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6E2962-4FE3-4CB8-805D-A8D6C5D21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2E5AA-0693-4AF9-9CA8-5CB14853590D}" type="datetimeFigureOut">
              <a:rPr lang="en-GB" smtClean="0"/>
              <a:t>11/10/2024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1997A-0F08-4FED-9D15-A61C38294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014153-70ED-4841-A20D-8569EE706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AD6FC-B756-47BE-885C-C70F2E6F76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7364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52D7AF-919F-45CF-8561-2DB393D9E0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5D5E52-67B1-499F-B02E-FF0FCB0976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E246A1-C58D-420C-BD7D-1A9A0A6C1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2E5AA-0693-4AF9-9CA8-5CB14853590D}" type="datetimeFigureOut">
              <a:rPr lang="en-GB" smtClean="0"/>
              <a:t>11/10/2024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C493C2-5552-4975-9B75-AA4F02EFB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ABB7BD-BB41-467D-897C-0732B9A7E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AD6FC-B756-47BE-885C-C70F2E6F76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5879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50BEB-AF07-4A2D-9C92-53D1DE9D6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2EF815-4989-42F9-8BC0-1ADEB0FFBE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EAA80B-EF53-455D-8925-C2C2D1751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2E5AA-0693-4AF9-9CA8-5CB14853590D}" type="datetimeFigureOut">
              <a:rPr lang="en-GB" smtClean="0"/>
              <a:t>11/10/2024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11D681-72D5-4A61-BE67-C0440C9D9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77BFA7-719B-40E6-A0F1-F5C4389A5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AD6FC-B756-47BE-885C-C70F2E6F76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056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CB531-B26D-444C-9BE9-EABE2A728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5C8826-102F-46B6-BC69-430B9787FE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4F244D-8E53-4F90-A24D-FE07395FA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2E5AA-0693-4AF9-9CA8-5CB14853590D}" type="datetimeFigureOut">
              <a:rPr lang="en-GB" smtClean="0"/>
              <a:t>11/10/2024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B74ED8-CD99-44AF-93BA-59FBA5333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205F09-01F5-44E5-800A-E7A4D647F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AD6FC-B756-47BE-885C-C70F2E6F76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7420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96EFD-837D-4486-A8B0-486A49B0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974765-799A-4CC2-AB37-134DE8DE4C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4208C6-0BB8-453E-83B4-2CF262CDF7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15DB12-0969-46F0-9C8B-DD5FF4370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2E5AA-0693-4AF9-9CA8-5CB14853590D}" type="datetimeFigureOut">
              <a:rPr lang="en-GB" smtClean="0"/>
              <a:t>11/10/2024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8C34D3-DC2E-4237-915E-6A2A2EBB2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D8D118-0263-4CD8-99B2-922DA3B76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AD6FC-B756-47BE-885C-C70F2E6F76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533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30CFB-2F38-4A69-B0AC-2180741F4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85DABC-DC18-4A45-B6AC-EE7FC66FE6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2FCA39-5928-40E2-9D7E-0279C2EC5D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9FCC5A-39EC-47D5-B34D-0C680E6CAE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253DAD-0BEC-4096-8770-3B7A5ADF3F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7FE08C-B236-4E43-8205-92BA8838D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2E5AA-0693-4AF9-9CA8-5CB14853590D}" type="datetimeFigureOut">
              <a:rPr lang="en-GB" smtClean="0"/>
              <a:t>11/10/2024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73B0F7B-C90A-43D2-B715-B1A991A3C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913AEB-4681-43CE-A01E-28DD8DD87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AD6FC-B756-47BE-885C-C70F2E6F76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5825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443DE-F46B-46EA-AB28-59BF980C7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150702-AFA8-42C0-886F-9B4F92CE8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2E5AA-0693-4AF9-9CA8-5CB14853590D}" type="datetimeFigureOut">
              <a:rPr lang="en-GB" smtClean="0"/>
              <a:t>11/10/2024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35ACB9-C82D-46D8-B785-48C181E1E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5DD809-7523-4416-9BB3-098A15BE3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AD6FC-B756-47BE-885C-C70F2E6F76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4457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FB26CF-2B41-4C8F-AA85-BB655EA3B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2E5AA-0693-4AF9-9CA8-5CB14853590D}" type="datetimeFigureOut">
              <a:rPr lang="en-GB" smtClean="0"/>
              <a:t>11/10/2024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2CAD56-A984-41EC-AC71-79906996D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340919-2390-4861-A1F4-BF45A4C5B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AD6FC-B756-47BE-885C-C70F2E6F76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260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7151F-2E3F-477B-A078-CB29174DD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E46D17-2F17-492A-90E9-DC53AB9E15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BFD12A-A5E3-4FDA-99D7-B688F82938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041903-CCBC-4A5C-930A-F06F02788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2E5AA-0693-4AF9-9CA8-5CB14853590D}" type="datetimeFigureOut">
              <a:rPr lang="en-GB" smtClean="0"/>
              <a:t>11/10/2024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968A18-A5CC-4C20-BCCE-DECBA0004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1D59F2-6152-4CDE-9B68-945C33F26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AD6FC-B756-47BE-885C-C70F2E6F76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2612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9AF87-9513-4153-8612-C04F5EB09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3204F5-68A8-4C42-AE47-381DECB2A6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F5E944-0FF6-4E24-88DD-FE826DC804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ED9FAE-B3E8-4E42-AE7C-56F268F67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2E5AA-0693-4AF9-9CA8-5CB14853590D}" type="datetimeFigureOut">
              <a:rPr lang="en-GB" smtClean="0"/>
              <a:t>11/10/2024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585ACE-15EA-4136-A76F-6BFDEB76D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044564-869D-48E7-8409-1183E9F8F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AD6FC-B756-47BE-885C-C70F2E6F76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3110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ADD17C-F3A0-4AC0-B530-A50805E88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6EC5B9-1203-4016-8D92-84648A169C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7A1480-4566-414D-ABD3-2BCB92D25E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2E5AA-0693-4AF9-9CA8-5CB14853590D}" type="datetimeFigureOut">
              <a:rPr lang="en-GB" smtClean="0"/>
              <a:t>11/10/2024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468FA0-C531-4071-927A-ED38C4ABC7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ED2CDF-7790-4196-B87C-74EF23E3B8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AD6FC-B756-47BE-885C-C70F2E6F76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144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E97F4247-27A8-4D1B-9993-10849B7C7F2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8806268"/>
              </p:ext>
            </p:extLst>
          </p:nvPr>
        </p:nvGraphicFramePr>
        <p:xfrm>
          <a:off x="495300" y="177800"/>
          <a:ext cx="11010900" cy="650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82120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F4869C3-1C60-4CB5-9460-2D8FC1C1C7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7983722"/>
              </p:ext>
            </p:extLst>
          </p:nvPr>
        </p:nvGraphicFramePr>
        <p:xfrm>
          <a:off x="1286934" y="634999"/>
          <a:ext cx="4876799" cy="42841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18369">
                  <a:extLst>
                    <a:ext uri="{9D8B030D-6E8A-4147-A177-3AD203B41FA5}">
                      <a16:colId xmlns:a16="http://schemas.microsoft.com/office/drawing/2014/main" val="851287134"/>
                    </a:ext>
                  </a:extLst>
                </a:gridCol>
                <a:gridCol w="1679215">
                  <a:extLst>
                    <a:ext uri="{9D8B030D-6E8A-4147-A177-3AD203B41FA5}">
                      <a16:colId xmlns:a16="http://schemas.microsoft.com/office/drawing/2014/main" val="657522682"/>
                    </a:ext>
                  </a:extLst>
                </a:gridCol>
                <a:gridCol w="1679215">
                  <a:extLst>
                    <a:ext uri="{9D8B030D-6E8A-4147-A177-3AD203B41FA5}">
                      <a16:colId xmlns:a16="http://schemas.microsoft.com/office/drawing/2014/main" val="1745995567"/>
                    </a:ext>
                  </a:extLst>
                </a:gridCol>
              </a:tblGrid>
              <a:tr h="35701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 dirty="0">
                          <a:effectLst/>
                          <a:latin typeface="Avenir LT 45 Book" panose="020B0503020000020003" pitchFamily="34" charset="0"/>
                        </a:rPr>
                        <a:t>Year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venir LT 45 Book" panose="020B0503020000020003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5CA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>
                          <a:effectLst/>
                          <a:latin typeface="Avenir LT 45 Book" panose="020B0503020000020003" pitchFamily="34" charset="0"/>
                        </a:rPr>
                        <a:t>Precept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venir LT 45 Book" panose="020B0503020000020003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5CA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 dirty="0">
                          <a:effectLst/>
                          <a:latin typeface="Avenir LT 45 Book" panose="020B0503020000020003" pitchFamily="34" charset="0"/>
                        </a:rPr>
                        <a:t>Budget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venir LT 45 Book" panose="020B0503020000020003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5CA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2280576"/>
                  </a:ext>
                </a:extLst>
              </a:tr>
              <a:tr h="35701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u="none" strike="noStrike" dirty="0">
                          <a:effectLst/>
                          <a:latin typeface="Avenir LT 45 Book" panose="020B0503020000020003" pitchFamily="34" charset="0"/>
                        </a:rPr>
                        <a:t>2014-2015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venir LT 45 Book" panose="020B05030200000200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Avenir LT 45 Book" panose="020B0503020000020003" pitchFamily="34" charset="0"/>
                        </a:rPr>
                        <a:t>£90,000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venir LT 45 Book" panose="020B05030200000200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Avenir LT 45 Book" panose="020B0503020000020003" pitchFamily="34" charset="0"/>
                        </a:rPr>
                        <a:t>£92,000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venir LT 45 Book" panose="020B0503020000020003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7023999"/>
                  </a:ext>
                </a:extLst>
              </a:tr>
              <a:tr h="35701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u="none" strike="noStrike" dirty="0">
                          <a:effectLst/>
                          <a:latin typeface="Avenir LT 45 Book" panose="020B0503020000020003" pitchFamily="34" charset="0"/>
                        </a:rPr>
                        <a:t>2015-2016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venir LT 45 Book" panose="020B05030200000200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  <a:latin typeface="Avenir LT 45 Book" panose="020B0503020000020003" pitchFamily="34" charset="0"/>
                        </a:rPr>
                        <a:t>£90,000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venir LT 45 Book" panose="020B05030200000200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Avenir LT 45 Book" panose="020B0503020000020003" pitchFamily="34" charset="0"/>
                        </a:rPr>
                        <a:t>£91,064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venir LT 45 Book" panose="020B0503020000020003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17176051"/>
                  </a:ext>
                </a:extLst>
              </a:tr>
              <a:tr h="35701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u="none" strike="noStrike" dirty="0">
                          <a:effectLst/>
                          <a:latin typeface="Avenir LT 45 Book" panose="020B0503020000020003" pitchFamily="34" charset="0"/>
                        </a:rPr>
                        <a:t>2016-2017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venir LT 45 Book" panose="020B05030200000200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  <a:latin typeface="Avenir LT 45 Book" panose="020B0503020000020003" pitchFamily="34" charset="0"/>
                        </a:rPr>
                        <a:t>£94,500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venir LT 45 Book" panose="020B05030200000200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Avenir LT 45 Book" panose="020B0503020000020003" pitchFamily="34" charset="0"/>
                        </a:rPr>
                        <a:t>£103,500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venir LT 45 Book" panose="020B0503020000020003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06855561"/>
                  </a:ext>
                </a:extLst>
              </a:tr>
              <a:tr h="35701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u="none" strike="noStrike" dirty="0">
                          <a:effectLst/>
                          <a:latin typeface="Avenir LT 45 Book" panose="020B0503020000020003" pitchFamily="34" charset="0"/>
                        </a:rPr>
                        <a:t>2017-2018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venir LT 45 Book" panose="020B05030200000200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  <a:latin typeface="Avenir LT 45 Book" panose="020B0503020000020003" pitchFamily="34" charset="0"/>
                        </a:rPr>
                        <a:t>£99,155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venir LT 45 Book" panose="020B05030200000200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  <a:latin typeface="Avenir LT 45 Book" panose="020B0503020000020003" pitchFamily="34" charset="0"/>
                        </a:rPr>
                        <a:t>£99,155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venir LT 45 Book" panose="020B0503020000020003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65535411"/>
                  </a:ext>
                </a:extLst>
              </a:tr>
              <a:tr h="35701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u="none" strike="noStrike" dirty="0">
                          <a:effectLst/>
                          <a:latin typeface="Avenir LT 45 Book" panose="020B0503020000020003" pitchFamily="34" charset="0"/>
                        </a:rPr>
                        <a:t>2018-2019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venir LT 45 Book" panose="020B05030200000200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  <a:latin typeface="Avenir LT 45 Book" panose="020B0503020000020003" pitchFamily="34" charset="0"/>
                        </a:rPr>
                        <a:t>£112,916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venir LT 45 Book" panose="020B05030200000200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  <a:latin typeface="Avenir LT 45 Book" panose="020B0503020000020003" pitchFamily="34" charset="0"/>
                        </a:rPr>
                        <a:t>£112,916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venir LT 45 Book" panose="020B0503020000020003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90974282"/>
                  </a:ext>
                </a:extLst>
              </a:tr>
              <a:tr h="35701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u="none" strike="noStrike" dirty="0">
                          <a:effectLst/>
                          <a:latin typeface="Avenir LT 45 Book" panose="020B0503020000020003" pitchFamily="34" charset="0"/>
                        </a:rPr>
                        <a:t>2019-2020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venir LT 45 Book" panose="020B05030200000200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  <a:latin typeface="Avenir LT 45 Book" panose="020B0503020000020003" pitchFamily="34" charset="0"/>
                        </a:rPr>
                        <a:t>£234,000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venir LT 45 Book" panose="020B05030200000200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  <a:latin typeface="Avenir LT 45 Book" panose="020B0503020000020003" pitchFamily="34" charset="0"/>
                        </a:rPr>
                        <a:t>£234,000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venir LT 45 Book" panose="020B0503020000020003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13543634"/>
                  </a:ext>
                </a:extLst>
              </a:tr>
              <a:tr h="35701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u="none" strike="noStrike" dirty="0">
                          <a:effectLst/>
                          <a:latin typeface="Avenir LT 45 Book" panose="020B0503020000020003" pitchFamily="34" charset="0"/>
                        </a:rPr>
                        <a:t>2020-2021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venir LT 45 Book" panose="020B05030200000200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  <a:latin typeface="Avenir LT 45 Book" panose="020B0503020000020003" pitchFamily="34" charset="0"/>
                        </a:rPr>
                        <a:t>£240,042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venir LT 45 Book" panose="020B05030200000200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  <a:latin typeface="Avenir LT 45 Book" panose="020B0503020000020003" pitchFamily="34" charset="0"/>
                        </a:rPr>
                        <a:t>£240,042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venir LT 45 Book" panose="020B0503020000020003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63248628"/>
                  </a:ext>
                </a:extLst>
              </a:tr>
              <a:tr h="35701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u="none" strike="noStrike" dirty="0">
                          <a:effectLst/>
                          <a:latin typeface="Avenir LT 45 Book" panose="020B0503020000020003" pitchFamily="34" charset="0"/>
                        </a:rPr>
                        <a:t>2021-2022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venir LT 45 Book" panose="020B05030200000200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  <a:latin typeface="Avenir LT 45 Book" panose="020B0503020000020003" pitchFamily="34" charset="0"/>
                        </a:rPr>
                        <a:t>£190,000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venir LT 45 Book" panose="020B05030200000200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Avenir LT 45 Book" panose="020B0503020000020003" pitchFamily="34" charset="0"/>
                        </a:rPr>
                        <a:t>£260,000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venir LT 45 Book" panose="020B0503020000020003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1279930"/>
                  </a:ext>
                </a:extLst>
              </a:tr>
              <a:tr h="35701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u="none" strike="noStrike" dirty="0">
                          <a:effectLst/>
                          <a:latin typeface="Avenir LT 45 Book" panose="020B0503020000020003" pitchFamily="34" charset="0"/>
                        </a:rPr>
                        <a:t>2022-2023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venir LT 45 Book" panose="020B05030200000200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  <a:latin typeface="Avenir LT 45 Book" panose="020B0503020000020003" pitchFamily="34" charset="0"/>
                        </a:rPr>
                        <a:t>£289,000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venir LT 45 Book" panose="020B05030200000200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  <a:latin typeface="Avenir LT 45 Book" panose="020B0503020000020003" pitchFamily="34" charset="0"/>
                        </a:rPr>
                        <a:t>£339,534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venir LT 45 Book" panose="020B0503020000020003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53103046"/>
                  </a:ext>
                </a:extLst>
              </a:tr>
              <a:tr h="35701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u="none" strike="noStrike" dirty="0">
                          <a:effectLst/>
                          <a:latin typeface="Avenir LT 45 Book" panose="020B0503020000020003" pitchFamily="34" charset="0"/>
                        </a:rPr>
                        <a:t>2023-2024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venir LT 45 Book" panose="020B05030200000200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  <a:latin typeface="Avenir LT 45 Book" panose="020B0503020000020003" pitchFamily="34" charset="0"/>
                        </a:rPr>
                        <a:t>£289,000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venir LT 45 Book" panose="020B05030200000200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  <a:latin typeface="Avenir LT 45 Book" panose="020B0503020000020003" pitchFamily="34" charset="0"/>
                        </a:rPr>
                        <a:t>£376,451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venir LT 45 Book" panose="020B0503020000020003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76043169"/>
                  </a:ext>
                </a:extLst>
              </a:tr>
              <a:tr h="35701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u="none" strike="noStrike" dirty="0">
                          <a:effectLst/>
                          <a:latin typeface="Avenir LT 45 Book" panose="020B0503020000020003" pitchFamily="34" charset="0"/>
                        </a:rPr>
                        <a:t>2024-2025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venir LT 45 Book" panose="020B05030200000200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  <a:latin typeface="Avenir LT 45 Book" panose="020B0503020000020003" pitchFamily="34" charset="0"/>
                        </a:rPr>
                        <a:t>£381,131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venir LT 45 Book" panose="020B05030200000200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  <a:latin typeface="Avenir LT 45 Book" panose="020B0503020000020003" pitchFamily="34" charset="0"/>
                        </a:rPr>
                        <a:t>£431,131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venir LT 45 Book" panose="020B0503020000020003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559335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3653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6C598ADB51A8B47809EA1C10382B782" ma:contentTypeVersion="18" ma:contentTypeDescription="Create a new document." ma:contentTypeScope="" ma:versionID="1652ff2132c74765bcc5bc455d91fcc7">
  <xsd:schema xmlns:xsd="http://www.w3.org/2001/XMLSchema" xmlns:xs="http://www.w3.org/2001/XMLSchema" xmlns:p="http://schemas.microsoft.com/office/2006/metadata/properties" xmlns:ns2="6ce22835-bd66-4066-bc70-24c105ec2414" xmlns:ns3="fb7e9f2c-68a0-47ce-9582-1d2ab43b466f" targetNamespace="http://schemas.microsoft.com/office/2006/metadata/properties" ma:root="true" ma:fieldsID="9d867006089ce224b90c28130b92d203" ns2:_="" ns3:_="">
    <xsd:import namespace="6ce22835-bd66-4066-bc70-24c105ec2414"/>
    <xsd:import namespace="fb7e9f2c-68a0-47ce-9582-1d2ab43b466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e22835-bd66-4066-bc70-24c105ec24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512cdb14-df11-4d14-8402-07bbb67e1e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7e9f2c-68a0-47ce-9582-1d2ab43b466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bb00604-5b9d-492e-8a78-fc814646c240}" ma:internalName="TaxCatchAll" ma:showField="CatchAllData" ma:web="fb7e9f2c-68a0-47ce-9582-1d2ab43b466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ce22835-bd66-4066-bc70-24c105ec2414">
      <Terms xmlns="http://schemas.microsoft.com/office/infopath/2007/PartnerControls"/>
    </lcf76f155ced4ddcb4097134ff3c332f>
    <TaxCatchAll xmlns="fb7e9f2c-68a0-47ce-9582-1d2ab43b466f" xsi:nil="true"/>
  </documentManagement>
</p:properties>
</file>

<file path=customXml/itemProps1.xml><?xml version="1.0" encoding="utf-8"?>
<ds:datastoreItem xmlns:ds="http://schemas.openxmlformats.org/officeDocument/2006/customXml" ds:itemID="{73A0D1ED-544B-42AA-ACAF-FBB2EA4A704B}"/>
</file>

<file path=customXml/itemProps2.xml><?xml version="1.0" encoding="utf-8"?>
<ds:datastoreItem xmlns:ds="http://schemas.openxmlformats.org/officeDocument/2006/customXml" ds:itemID="{ED9E8391-1584-4023-8FB4-7A86C14F247C}"/>
</file>

<file path=customXml/itemProps3.xml><?xml version="1.0" encoding="utf-8"?>
<ds:datastoreItem xmlns:ds="http://schemas.openxmlformats.org/officeDocument/2006/customXml" ds:itemID="{8B18A15C-84DC-4558-A3D1-FA5036546EE4}"/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62</Words>
  <Application>Microsoft Office PowerPoint</Application>
  <PresentationFormat>Widescreen</PresentationFormat>
  <Paragraphs>37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Avenir LT 45 Book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ALCC Deputy</dc:creator>
  <cp:lastModifiedBy>ALCC Deputy</cp:lastModifiedBy>
  <cp:revision>2</cp:revision>
  <dcterms:created xsi:type="dcterms:W3CDTF">2024-10-11T16:19:13Z</dcterms:created>
  <dcterms:modified xsi:type="dcterms:W3CDTF">2024-10-11T16:26:34Z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0x01010086C598ADB51A8B47809EA1C10382B782</vt:lpwstr>
  </property>
</Properties>
</file>